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E861F-D4A2-4059-8D7F-6F446296396D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5E41A-43E1-4900-B8D2-25F286F03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74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E674-8E01-45E8-AE05-500D2D65E458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A232-723F-4D23-BE72-F050CA5F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789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E674-8E01-45E8-AE05-500D2D65E458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A232-723F-4D23-BE72-F050CA5F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781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E674-8E01-45E8-AE05-500D2D65E458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A232-723F-4D23-BE72-F050CA5F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869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E674-8E01-45E8-AE05-500D2D65E458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A232-723F-4D23-BE72-F050CA5F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35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E674-8E01-45E8-AE05-500D2D65E458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A232-723F-4D23-BE72-F050CA5F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868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E674-8E01-45E8-AE05-500D2D65E458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A232-723F-4D23-BE72-F050CA5F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456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E674-8E01-45E8-AE05-500D2D65E458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A232-723F-4D23-BE72-F050CA5F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88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E674-8E01-45E8-AE05-500D2D65E458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A232-723F-4D23-BE72-F050CA5F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002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E674-8E01-45E8-AE05-500D2D65E458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A232-723F-4D23-BE72-F050CA5F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19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E674-8E01-45E8-AE05-500D2D65E458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A232-723F-4D23-BE72-F050CA5F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132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E674-8E01-45E8-AE05-500D2D65E458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A232-723F-4D23-BE72-F050CA5F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7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FE674-8E01-45E8-AE05-500D2D65E458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BA232-723F-4D23-BE72-F050CA5F2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809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3840" y="67378"/>
            <a:ext cx="11575982" cy="695084"/>
          </a:xfrm>
          <a:ln w="12700">
            <a:noFill/>
          </a:ln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ВАЖНО ЗНАТЬ И ПОМНИТЬ </a:t>
            </a:r>
            <a:endParaRPr lang="ru-RU" sz="36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7777213" y="1058779"/>
            <a:ext cx="4042608" cy="5534526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endParaRPr lang="ru-RU" sz="1200" dirty="0" smtClean="0"/>
          </a:p>
          <a:p>
            <a:endParaRPr lang="ru-RU" sz="1200" dirty="0"/>
          </a:p>
          <a:p>
            <a:r>
              <a:rPr lang="ru-RU" sz="1200" dirty="0" smtClean="0">
                <a:latin typeface="Arial Black" panose="020B0A04020102020204" pitchFamily="34" charset="0"/>
              </a:rPr>
              <a:t>Расчеты </a:t>
            </a:r>
            <a:r>
              <a:rPr lang="ru-RU" sz="1200" dirty="0">
                <a:latin typeface="Arial Black" panose="020B0A04020102020204" pitchFamily="34" charset="0"/>
              </a:rPr>
              <a:t>при осуществлении валютных операций производятся физическими лицами - резидентами через счета в уполномоченных банках </a:t>
            </a:r>
            <a:endParaRPr lang="ru-RU" sz="1200" dirty="0" smtClean="0">
              <a:latin typeface="Arial Black" panose="020B0A04020102020204" pitchFamily="34" charset="0"/>
            </a:endParaRPr>
          </a:p>
          <a:p>
            <a:endParaRPr lang="ru-RU" sz="1200" dirty="0" smtClean="0">
              <a:latin typeface="Arial Black" panose="020B0A04020102020204" pitchFamily="34" charset="0"/>
            </a:endParaRPr>
          </a:p>
          <a:p>
            <a:r>
              <a:rPr lang="ru-RU" sz="1200" dirty="0" smtClean="0">
                <a:latin typeface="Arial Black" panose="020B0A04020102020204" pitchFamily="34" charset="0"/>
              </a:rPr>
              <a:t>Расчеты </a:t>
            </a:r>
            <a:r>
              <a:rPr lang="ru-RU" sz="1200" dirty="0">
                <a:latin typeface="Arial Black" panose="020B0A04020102020204" pitchFamily="34" charset="0"/>
              </a:rPr>
              <a:t>в наличной форме между резидентом и нерезидентом по договору купли-продажи недвижимости не предусмотрены валютным законодательством</a:t>
            </a:r>
            <a:r>
              <a:rPr lang="ru-RU" sz="1200" dirty="0" smtClean="0">
                <a:latin typeface="Arial Black" panose="020B0A04020102020204" pitchFamily="34" charset="0"/>
              </a:rPr>
              <a:t>.</a:t>
            </a:r>
          </a:p>
          <a:p>
            <a:endParaRPr lang="ru-RU" sz="1200" dirty="0">
              <a:latin typeface="Arial Black" panose="020B0A04020102020204" pitchFamily="34" charset="0"/>
            </a:endParaRPr>
          </a:p>
          <a:p>
            <a:r>
              <a:rPr lang="ru-RU" sz="1200" dirty="0" smtClean="0">
                <a:latin typeface="Arial Black" panose="020B0A04020102020204" pitchFamily="34" charset="0"/>
              </a:rPr>
              <a:t>Сделка с нерезидентом </a:t>
            </a:r>
            <a:r>
              <a:rPr lang="ru-RU" sz="1200" dirty="0">
                <a:latin typeface="Arial Black" panose="020B0A04020102020204" pitchFamily="34" charset="0"/>
              </a:rPr>
              <a:t>по договорам купли-продажи движимого и недвижимого имущества </a:t>
            </a:r>
            <a:r>
              <a:rPr lang="ru-RU" sz="1200" dirty="0" smtClean="0">
                <a:latin typeface="Arial Black" panose="020B0A04020102020204" pitchFamily="34" charset="0"/>
              </a:rPr>
              <a:t>путем наличного расчета относится к </a:t>
            </a:r>
            <a:r>
              <a:rPr lang="ru-RU" sz="1200" dirty="0">
                <a:latin typeface="Arial Black" panose="020B0A04020102020204" pitchFamily="34" charset="0"/>
              </a:rPr>
              <a:t>незаконной валютной операции </a:t>
            </a:r>
            <a:endParaRPr lang="ru-RU" sz="1200" dirty="0" smtClean="0">
              <a:latin typeface="Arial Black" panose="020B0A04020102020204" pitchFamily="34" charset="0"/>
            </a:endParaRPr>
          </a:p>
          <a:p>
            <a:endParaRPr lang="ru-RU" sz="1200" dirty="0" smtClean="0">
              <a:latin typeface="Arial Black" panose="020B0A04020102020204" pitchFamily="34" charset="0"/>
            </a:endParaRPr>
          </a:p>
          <a:p>
            <a:pPr>
              <a:lnSpc>
                <a:spcPct val="100000"/>
              </a:lnSpc>
            </a:pPr>
            <a:r>
              <a:rPr lang="ru-RU" sz="1200" kern="0" dirty="0" smtClean="0">
                <a:latin typeface="Arial Black" panose="020B0A04020102020204" pitchFamily="34" charset="0"/>
              </a:rPr>
              <a:t>Штраф за </a:t>
            </a:r>
            <a:r>
              <a:rPr lang="ru-RU" sz="1200" kern="0" dirty="0">
                <a:latin typeface="Arial Black" panose="020B0A04020102020204" pitchFamily="34" charset="0"/>
              </a:rPr>
              <a:t>незаконную </a:t>
            </a:r>
            <a:r>
              <a:rPr lang="ru-RU" sz="1200" kern="0" dirty="0" smtClean="0">
                <a:latin typeface="Arial Black" panose="020B0A04020102020204" pitchFamily="34" charset="0"/>
              </a:rPr>
              <a:t>валютную операцию от </a:t>
            </a:r>
            <a:r>
              <a:rPr lang="ru-RU" sz="1200" kern="0" dirty="0">
                <a:latin typeface="Arial Black" panose="020B0A04020102020204" pitchFamily="34" charset="0"/>
              </a:rPr>
              <a:t>20 % до 40% от суммы </a:t>
            </a:r>
            <a:r>
              <a:rPr lang="ru-RU" sz="1200" kern="0" dirty="0" smtClean="0">
                <a:latin typeface="Arial Black" panose="020B0A04020102020204" pitchFamily="34" charset="0"/>
              </a:rPr>
              <a:t>сделки </a:t>
            </a:r>
            <a:endParaRPr lang="ru-RU" sz="1200" kern="0" dirty="0">
              <a:latin typeface="Arial Black" panose="020B0A04020102020204" pitchFamily="34" charset="0"/>
            </a:endParaRPr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268" y="2265145"/>
            <a:ext cx="1728546" cy="1009300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268" y="4840203"/>
            <a:ext cx="1728545" cy="99446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268" y="3545558"/>
            <a:ext cx="1728545" cy="99446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" name="Рисунок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18" y="2800653"/>
            <a:ext cx="2145529" cy="2165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924" y="2660378"/>
            <a:ext cx="2433772" cy="2171340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GlowDiffused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9817"/>
          <a:stretch/>
        </p:blipFill>
        <p:spPr>
          <a:xfrm rot="398393">
            <a:off x="1756188" y="2523853"/>
            <a:ext cx="924352" cy="618948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529658" y="1058779"/>
            <a:ext cx="2069490" cy="9210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При заключении договора с нерезидентом </a:t>
            </a:r>
            <a:endParaRPr lang="ru-RU" sz="1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810576" y="1058779"/>
            <a:ext cx="2050181" cy="9210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 Black" panose="020B0A04020102020204" pitchFamily="34" charset="0"/>
              </a:rPr>
              <a:t>н</a:t>
            </a:r>
            <a:r>
              <a:rPr lang="ru-RU" sz="1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а покупку недвижимости или автомобиля </a:t>
            </a:r>
            <a:endParaRPr lang="ru-RU" sz="1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059947" y="1058779"/>
            <a:ext cx="2447757" cy="9210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расчет наличными денежными средствами запрещен </a:t>
            </a:r>
            <a:endParaRPr lang="ru-RU" sz="1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101901" y="2675310"/>
            <a:ext cx="2412795" cy="213306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5101901" y="2683717"/>
            <a:ext cx="2398810" cy="212466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Горизонтальный свиток 24"/>
          <p:cNvSpPr/>
          <p:nvPr/>
        </p:nvSpPr>
        <p:spPr>
          <a:xfrm rot="21101875">
            <a:off x="237957" y="4690107"/>
            <a:ext cx="2473035" cy="2029014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 Black" panose="020B0A04020102020204" pitchFamily="34" charset="0"/>
              </a:rPr>
              <a:t>Нерезидент </a:t>
            </a:r>
            <a:endParaRPr lang="ru-RU" sz="11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это </a:t>
            </a:r>
            <a:r>
              <a:rPr lang="ru-RU" sz="1100" b="1" dirty="0">
                <a:solidFill>
                  <a:schemeClr val="tx1"/>
                </a:solidFill>
                <a:latin typeface="Arial Black" panose="020B0A04020102020204" pitchFamily="34" charset="0"/>
              </a:rPr>
              <a:t>иностранный гражданин </a:t>
            </a:r>
            <a:r>
              <a:rPr lang="ru-RU" sz="11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не </a:t>
            </a:r>
            <a:r>
              <a:rPr lang="ru-RU" sz="1100" b="1" dirty="0">
                <a:solidFill>
                  <a:schemeClr val="tx1"/>
                </a:solidFill>
                <a:latin typeface="Arial Black" panose="020B0A04020102020204" pitchFamily="34" charset="0"/>
              </a:rPr>
              <a:t>имеющий паспорта гражданина РФ или вида на жительство в </a:t>
            </a:r>
            <a:r>
              <a:rPr lang="ru-RU" sz="11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Российской Федерации</a:t>
            </a:r>
            <a:endParaRPr lang="ru-RU" sz="11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48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99</Words>
  <Application>Microsoft Office PowerPoint</Application>
  <PresentationFormat>Широкоэкранный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Тема Office</vt:lpstr>
      <vt:lpstr>ВАЖНО ЗНАТЬ И ПОМНИТЬ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Житник Наталия Владимировна</dc:creator>
  <cp:lastModifiedBy>Краева Оксана Викторовна</cp:lastModifiedBy>
  <cp:revision>17</cp:revision>
  <cp:lastPrinted>2025-02-28T09:03:35Z</cp:lastPrinted>
  <dcterms:created xsi:type="dcterms:W3CDTF">2025-02-28T02:34:48Z</dcterms:created>
  <dcterms:modified xsi:type="dcterms:W3CDTF">2025-03-04T01:28:20Z</dcterms:modified>
</cp:coreProperties>
</file>